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320" r:id="rId4"/>
    <p:sldId id="321" r:id="rId5"/>
    <p:sldId id="259" r:id="rId6"/>
    <p:sldId id="323" r:id="rId7"/>
    <p:sldId id="260" r:id="rId8"/>
    <p:sldId id="261" r:id="rId9"/>
    <p:sldId id="258" r:id="rId10"/>
    <p:sldId id="262" r:id="rId11"/>
    <p:sldId id="263" r:id="rId12"/>
    <p:sldId id="266" r:id="rId13"/>
    <p:sldId id="264" r:id="rId14"/>
    <p:sldId id="265" r:id="rId15"/>
    <p:sldId id="324" r:id="rId16"/>
    <p:sldId id="267" r:id="rId17"/>
    <p:sldId id="268" r:id="rId18"/>
    <p:sldId id="269" r:id="rId19"/>
    <p:sldId id="270" r:id="rId20"/>
    <p:sldId id="329" r:id="rId21"/>
    <p:sldId id="330" r:id="rId22"/>
    <p:sldId id="331" r:id="rId23"/>
    <p:sldId id="271" r:id="rId24"/>
    <p:sldId id="332" r:id="rId25"/>
    <p:sldId id="333" r:id="rId26"/>
    <p:sldId id="334" r:id="rId27"/>
    <p:sldId id="335" r:id="rId28"/>
    <p:sldId id="325" r:id="rId29"/>
    <p:sldId id="272" r:id="rId30"/>
    <p:sldId id="336" r:id="rId31"/>
    <p:sldId id="337" r:id="rId32"/>
    <p:sldId id="338" r:id="rId33"/>
    <p:sldId id="339" r:id="rId34"/>
    <p:sldId id="326" r:id="rId35"/>
    <p:sldId id="327" r:id="rId36"/>
    <p:sldId id="273" r:id="rId37"/>
    <p:sldId id="340" r:id="rId38"/>
    <p:sldId id="341" r:id="rId39"/>
    <p:sldId id="342" r:id="rId40"/>
    <p:sldId id="328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660"/>
  </p:normalViewPr>
  <p:slideViewPr>
    <p:cSldViewPr snapToGrid="0">
      <p:cViewPr varScale="1">
        <p:scale>
          <a:sx n="74" d="100"/>
          <a:sy n="74" d="100"/>
        </p:scale>
        <p:origin x="35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31430-F929-40EE-8D19-16696AB89329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172B1-CC20-4749-99E7-D9F9BCE84E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12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172B1-CC20-4749-99E7-D9F9BCE84ED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98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7BDE-1714-AC62-3F3E-631C2FED9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B9DFF-259D-AF6F-77A0-CB6383B81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44E2-C136-8B3B-D877-568559C6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2794F-190B-3EA2-C99E-E598FBE3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72540-1CA4-3108-F80A-E1302109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54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B478-D2CE-575F-6C2A-9852CA9E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7F175-E5D5-796F-5D06-B8EE63CFF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3FE3-E44E-3A8F-5F29-EE9C320D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EC2F1-0571-ED16-A516-EB73300F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BB824-85EA-D6FD-702B-1A0786B8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98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3C1720-0492-55F2-D164-E31E36CB0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0194E-8A8F-5FD5-0230-3B9F466C6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95E88-5F58-E807-8D72-DF78ED08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792D5-8187-379A-56DA-A79ADEC4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3C830-01B0-83C0-D032-8B6B0F00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29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E966-7CA8-73CA-961F-40CB0F26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CD58-C469-A0A1-A200-5C0C1C61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B4DC-08C6-1FC7-0E25-23C15C1D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4C33-3D30-733D-3554-748A7563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D917-AAF6-8B45-F32E-CAF91939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62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F4DC-6A0A-FA46-A415-3CD0F0F4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5C2CC-4572-F053-1895-020F55EF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BA05-E359-0CA2-4102-BA7028B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861-1A36-8562-C88B-37A5C1CA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DCE66-74F3-B22E-BA37-38499216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9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504F-327C-A845-48D2-366592FC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1487-A1EC-6F2A-CFB3-192A3DBA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20019-C0FD-08F7-AED3-52C051F1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13EE-5E70-436B-BA66-6ADDB7F4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9377C-0F19-5B6B-9B46-2E81FA4F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AC87D-E076-BA56-E4AC-D4193F7D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1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7BB0-E04D-F75C-1BE9-B0003629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54D0B-AAAC-B7D7-94B5-4B675420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10465-1D2D-6B01-D35E-6A82B5F72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280-BFD4-942E-9020-F0388D8CB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C3A8B-5581-4227-B84D-8379327BE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0C877-74F8-BF3B-5C6D-CB74F997A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7C04B-DD45-C738-795D-147E0BEB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D7D42-1EBB-49D8-1618-17B8D375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007C-B06F-11BB-26A1-1B83EF78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5BD3E-051F-4496-192E-9B706A15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2D04-DC5A-A7E2-3601-5DDAA339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7621E-BF69-DCD3-2E16-045D2D1D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29CC0-698E-B58D-0C9B-DD3B00F2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9AC28-CCD8-6B43-7362-DF208213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87218-F1F4-2C86-FD90-DAEE0038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38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A3A6-0F6F-D277-6CA0-E5A14683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9085-8EEE-6928-5864-E23ECC73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AA54F-A4EA-0B85-DE42-9FC27271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8ED38-A994-8D06-C1CA-E4F07119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4F21E-564E-C275-2B34-ED9809B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1E79E-A1FD-0C10-58CB-C7FA1FF3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79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FCC5-7B11-72A7-D199-2EEC1CD0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15D93-1622-97F2-26EF-C72C99EF1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9E819-A4F0-3D28-B3C6-DF0A30065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65955-646A-90DE-98A6-F9A1733A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1AB5-306F-DDE2-83A3-3E1495C4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78A8-37EF-AA38-20E4-3B8B4BA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28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8FD4B-2D13-91F8-53AB-B1946FB1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FF81F-97CC-24AB-FF61-74915BD3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FCF4D-BC61-67B6-6F76-36F5E03A1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2B90-0B33-D02D-C71F-13913409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CC605-9778-5E90-1585-E3BB5F001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43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8BDB-65E8-11C2-166B-9DBB13CBD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21" y="1833965"/>
            <a:ext cx="11318929" cy="981559"/>
          </a:xfrm>
        </p:spPr>
        <p:txBody>
          <a:bodyPr>
            <a:noAutofit/>
          </a:bodyPr>
          <a:lstStyle/>
          <a:p>
            <a:r>
              <a:rPr lang="fr-FR" sz="5400" dirty="0"/>
              <a:t>TD2 (</a:t>
            </a:r>
            <a:r>
              <a:rPr lang="fr-FR" sz="5400" dirty="0" err="1"/>
              <a:t>Password</a:t>
            </a:r>
            <a:r>
              <a:rPr lang="fr-FR" sz="5400" dirty="0"/>
              <a:t> Management)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22598-3214-48C7-7B1A-7C4FB6829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2025</a:t>
            </a:r>
          </a:p>
          <a:p>
            <a:endParaRPr lang="fr-FR" dirty="0"/>
          </a:p>
          <a:p>
            <a:r>
              <a:rPr lang="fr-FR" dirty="0"/>
              <a:t>arnaud.nauwynck@gmail.com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414EE-877C-5AEC-B6A0-E2BC51C252CC}"/>
              </a:ext>
            </a:extLst>
          </p:cNvPr>
          <p:cNvSpPr txBox="1"/>
          <p:nvPr/>
        </p:nvSpPr>
        <p:spPr>
          <a:xfrm>
            <a:off x="4506270" y="599268"/>
            <a:ext cx="317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Security &amp; </a:t>
            </a:r>
            <a:r>
              <a:rPr lang="fr-FR" sz="3200" dirty="0" err="1"/>
              <a:t>Privacy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4842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A10E-8412-15E9-B269-006122D02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63BE-DAC8-6E4C-D7B3-E0805724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4846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</a:t>
            </a:r>
            <a:r>
              <a:rPr lang="fr-FR" dirty="0" err="1"/>
              <a:t>requests</a:t>
            </a:r>
            <a:r>
              <a:rPr lang="fr-FR" dirty="0"/>
              <a:t>..  http://localhost:8080/index.html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FDD31-52BE-C262-FD7E-6AD2A66A93F8}"/>
              </a:ext>
            </a:extLst>
          </p:cNvPr>
          <p:cNvSpPr txBox="1"/>
          <p:nvPr/>
        </p:nvSpPr>
        <p:spPr>
          <a:xfrm>
            <a:off x="1057459" y="2240197"/>
            <a:ext cx="107156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curl</a:t>
            </a:r>
            <a:r>
              <a:rPr lang="fr-FR" sz="2400" dirty="0"/>
              <a:t> -v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-u user:password123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-u user:password123 -H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-H "Cookie: JSESSIONID=..." \</a:t>
            </a:r>
          </a:p>
          <a:p>
            <a:r>
              <a:rPr lang="fr-FR" sz="2400" dirty="0"/>
              <a:t>           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</p:txBody>
      </p:sp>
    </p:spTree>
    <p:extLst>
      <p:ext uri="{BB962C8B-B14F-4D97-AF65-F5344CB8AC3E}">
        <p14:creationId xmlns:p14="http://schemas.microsoft.com/office/powerpoint/2010/main" val="105758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A2A8E-07F0-67E5-1CD7-0BDC0E36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6DE1-F9CF-8C0C-97E0-B9363974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51343"/>
          </a:xfrm>
        </p:spPr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status</a:t>
            </a:r>
            <a:br>
              <a:rPr lang="fr-FR" dirty="0"/>
            </a:br>
            <a:r>
              <a:rPr lang="fr-FR" dirty="0"/>
              <a:t>200, 301, 400, 403, 404, ...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26894-1C4E-0A78-2EBE-8D220EFD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18" y="1547079"/>
            <a:ext cx="4875746" cy="5217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F9043-3206-D678-3E74-A7099C8063F9}"/>
              </a:ext>
            </a:extLst>
          </p:cNvPr>
          <p:cNvSpPr txBox="1"/>
          <p:nvPr/>
        </p:nvSpPr>
        <p:spPr>
          <a:xfrm>
            <a:off x="940981" y="3141921"/>
            <a:ext cx="2990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example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http </a:t>
            </a:r>
            <a:r>
              <a:rPr lang="fr-FR" sz="2400" b="1" dirty="0"/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1C597-8C41-15D4-B7C5-98A1F18F50FF}"/>
              </a:ext>
            </a:extLst>
          </p:cNvPr>
          <p:cNvSpPr/>
          <p:nvPr/>
        </p:nvSpPr>
        <p:spPr>
          <a:xfrm>
            <a:off x="4976246" y="4081673"/>
            <a:ext cx="1158740" cy="22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41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676F0-908A-76BE-CFA7-38175E32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D161-0D1C-2DD0-1CB8-212B050C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4182"/>
          </a:xfrm>
        </p:spPr>
        <p:txBody>
          <a:bodyPr/>
          <a:lstStyle/>
          <a:p>
            <a:r>
              <a:rPr lang="fr-FR" dirty="0" err="1"/>
              <a:t>curl</a:t>
            </a:r>
            <a:r>
              <a:rPr lang="fr-FR" dirty="0"/>
              <a:t> -v -u "user:password123"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see</a:t>
            </a:r>
            <a:r>
              <a:rPr lang="fr-FR" dirty="0"/>
              <a:t> Http Header "</a:t>
            </a:r>
            <a:r>
              <a:rPr lang="fr-FR" dirty="0" err="1"/>
              <a:t>Authorization</a:t>
            </a:r>
            <a:r>
              <a:rPr lang="fr-FR" dirty="0"/>
              <a:t>: Basic ..."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92197-D5A5-43F4-4CDB-17A56D79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23" y="2005895"/>
            <a:ext cx="6306096" cy="3848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AE690B-577C-3E0C-99A4-2A336DCADE03}"/>
              </a:ext>
            </a:extLst>
          </p:cNvPr>
          <p:cNvSpPr/>
          <p:nvPr/>
        </p:nvSpPr>
        <p:spPr>
          <a:xfrm>
            <a:off x="3206424" y="4582332"/>
            <a:ext cx="4413576" cy="245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11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09D20-9493-75CB-9530-A8DDAFCA1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C95C-BBE0-EBAA-7AEC-7B7473EF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20678"/>
          </a:xfrm>
        </p:spPr>
        <p:txBody>
          <a:bodyPr/>
          <a:lstStyle/>
          <a:p>
            <a:r>
              <a:rPr lang="fr-FR" dirty="0"/>
              <a:t>Encode / </a:t>
            </a:r>
            <a:r>
              <a:rPr lang="fr-FR" dirty="0" err="1"/>
              <a:t>Decode</a:t>
            </a:r>
            <a:r>
              <a:rPr lang="fr-FR" dirty="0"/>
              <a:t> base64 </a:t>
            </a:r>
            <a:r>
              <a:rPr lang="fr-FR" dirty="0" err="1"/>
              <a:t>password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"base64 -d"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C8AB9-CD07-ECE1-726D-B516953E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71" y="4985627"/>
            <a:ext cx="7241067" cy="1776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F6242-A513-3B88-A6AB-2ADF31AE9FAE}"/>
              </a:ext>
            </a:extLst>
          </p:cNvPr>
          <p:cNvSpPr txBox="1"/>
          <p:nvPr/>
        </p:nvSpPr>
        <p:spPr>
          <a:xfrm>
            <a:off x="838200" y="4500609"/>
            <a:ext cx="6305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echo</a:t>
            </a:r>
            <a:r>
              <a:rPr lang="fr-FR" sz="2400" b="1" dirty="0"/>
              <a:t> dXNlcjpwYXNzd29yZDEyMw== | base64 -d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DCBA22-9C14-FAD2-ACED-5DFEC30B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71" y="2237106"/>
            <a:ext cx="7210160" cy="1932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1A5B2E-E0C3-CE50-455B-7D51E939D00D}"/>
              </a:ext>
            </a:extLst>
          </p:cNvPr>
          <p:cNvSpPr txBox="1"/>
          <p:nvPr/>
        </p:nvSpPr>
        <p:spPr>
          <a:xfrm>
            <a:off x="838200" y="17210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/>
              <a:t>echo</a:t>
            </a:r>
            <a:r>
              <a:rPr lang="fr-FR" sz="2400" b="1" dirty="0"/>
              <a:t> user:password123 | base64</a:t>
            </a:r>
          </a:p>
        </p:txBody>
      </p:sp>
    </p:spTree>
    <p:extLst>
      <p:ext uri="{BB962C8B-B14F-4D97-AF65-F5344CB8AC3E}">
        <p14:creationId xmlns:p14="http://schemas.microsoft.com/office/powerpoint/2010/main" val="106930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FFD57-A1C5-5039-AADE-7453011B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AB66-4628-26A5-513C-15F5D774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185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curl</a:t>
            </a:r>
            <a:r>
              <a:rPr lang="fr-FR" dirty="0"/>
              <a:t> Basic </a:t>
            </a:r>
            <a:r>
              <a:rPr lang="fr-FR" dirty="0" err="1"/>
              <a:t>Authorization</a:t>
            </a:r>
            <a:r>
              <a:rPr lang="fr-FR" dirty="0"/>
              <a:t> Header </a:t>
            </a:r>
            <a:br>
              <a:rPr lang="fr-FR" dirty="0"/>
            </a:br>
            <a:r>
              <a:rPr lang="fr-FR" dirty="0"/>
              <a:t>(base64)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1381A-EC0C-6BC8-D477-058A7F22AFF0}"/>
              </a:ext>
            </a:extLst>
          </p:cNvPr>
          <p:cNvSpPr txBox="1"/>
          <p:nvPr/>
        </p:nvSpPr>
        <p:spPr>
          <a:xfrm>
            <a:off x="2087105" y="2368614"/>
            <a:ext cx="8937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curl</a:t>
            </a:r>
            <a:r>
              <a:rPr lang="fr-FR" sz="2400" dirty="0"/>
              <a:t> -v -H "</a:t>
            </a:r>
            <a:r>
              <a:rPr lang="fr-FR" sz="2400" dirty="0" err="1"/>
              <a:t>Authorization</a:t>
            </a:r>
            <a:r>
              <a:rPr lang="fr-FR" sz="2400" dirty="0"/>
              <a:t>: Basic dXNlcjpwYXNzd29yZDEyMw==" \</a:t>
            </a:r>
          </a:p>
          <a:p>
            <a:r>
              <a:rPr lang="fr-FR" sz="2400" dirty="0"/>
              <a:t>           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4D095-8093-1C00-330C-183F94BA39FA}"/>
              </a:ext>
            </a:extLst>
          </p:cNvPr>
          <p:cNvSpPr txBox="1"/>
          <p:nvPr/>
        </p:nvSpPr>
        <p:spPr>
          <a:xfrm>
            <a:off x="2412720" y="5398576"/>
            <a:ext cx="9779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Remember</a:t>
            </a:r>
            <a:r>
              <a:rPr lang="fr-FR" sz="2400" dirty="0"/>
              <a:t> ...</a:t>
            </a:r>
          </a:p>
          <a:p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taking</a:t>
            </a:r>
            <a:r>
              <a:rPr lang="fr-FR" sz="2400" dirty="0"/>
              <a:t> Http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, or sharing screens to have IT support</a:t>
            </a:r>
          </a:p>
          <a:p>
            <a:r>
              <a:rPr lang="fr-FR" sz="2400" dirty="0"/>
              <a:t>... Do not </a:t>
            </a:r>
            <a:r>
              <a:rPr lang="fr-FR" sz="2400" dirty="0" err="1"/>
              <a:t>reveal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"base64 </a:t>
            </a:r>
            <a:r>
              <a:rPr lang="fr-FR" sz="2400" dirty="0" err="1"/>
              <a:t>encoded</a:t>
            </a:r>
            <a:r>
              <a:rPr lang="fr-FR" sz="2400" dirty="0"/>
              <a:t>" </a:t>
            </a:r>
            <a:r>
              <a:rPr lang="fr-FR" sz="2400" dirty="0" err="1"/>
              <a:t>password</a:t>
            </a:r>
            <a:r>
              <a:rPr lang="fr-FR" sz="2400" dirty="0"/>
              <a:t> !!!</a:t>
            </a:r>
          </a:p>
        </p:txBody>
      </p:sp>
      <p:pic>
        <p:nvPicPr>
          <p:cNvPr id="1026" name="Picture 2" descr="Order Warning Signs for Workplace Safety | VKF Renzel">
            <a:extLst>
              <a:ext uri="{FF2B5EF4-FFF2-40B4-BE49-F238E27FC236}">
                <a16:creationId xmlns:a16="http://schemas.microsoft.com/office/drawing/2014/main" id="{3F521AA7-164C-0E12-3564-D8B7326F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8" y="5293890"/>
            <a:ext cx="18573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8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B17D-592F-AF2D-6DE5-35E2F568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51CA-E06F-32BE-3435-42E3BA2C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B98B-B3E4-10EF-94FE-E57E1FA930E0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CE7F3E6-EE70-13ED-B388-6902EC70C1C4}"/>
              </a:ext>
            </a:extLst>
          </p:cNvPr>
          <p:cNvSpPr/>
          <p:nvPr/>
        </p:nvSpPr>
        <p:spPr>
          <a:xfrm>
            <a:off x="2546612" y="228280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2795B-C65C-D96D-BFA6-D8C1996E7E9C}"/>
              </a:ext>
            </a:extLst>
          </p:cNvPr>
          <p:cNvSpPr/>
          <p:nvPr/>
        </p:nvSpPr>
        <p:spPr>
          <a:xfrm>
            <a:off x="3663144" y="2836190"/>
            <a:ext cx="6587320" cy="35527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4D264-817A-816B-C49B-9D084B6437E0}"/>
              </a:ext>
            </a:extLst>
          </p:cNvPr>
          <p:cNvSpPr/>
          <p:nvPr/>
        </p:nvSpPr>
        <p:spPr>
          <a:xfrm>
            <a:off x="3758716" y="1118461"/>
            <a:ext cx="6587320" cy="8916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128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978C-C549-9BF0-6C2C-2EEBB38D8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C0F1-46A5-0A14-00FA-1EC00D9D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Https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5E055-23CF-F47A-B729-62676C96036C}"/>
              </a:ext>
            </a:extLst>
          </p:cNvPr>
          <p:cNvSpPr txBox="1"/>
          <p:nvPr/>
        </p:nvSpPr>
        <p:spPr>
          <a:xfrm>
            <a:off x="312547" y="1807425"/>
            <a:ext cx="11796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keytool</a:t>
            </a:r>
            <a:r>
              <a:rPr lang="fr-FR" sz="2000" b="1" dirty="0"/>
              <a:t> -</a:t>
            </a:r>
            <a:r>
              <a:rPr lang="fr-FR" sz="2000" b="1" dirty="0" err="1"/>
              <a:t>genkeypair</a:t>
            </a:r>
            <a:r>
              <a:rPr lang="fr-FR" sz="2000" b="1" dirty="0"/>
              <a:t> -alias </a:t>
            </a:r>
            <a:r>
              <a:rPr lang="fr-FR" sz="2000" b="1" dirty="0" err="1"/>
              <a:t>mycert</a:t>
            </a:r>
            <a:r>
              <a:rPr lang="fr-FR" sz="2000" b="1" dirty="0"/>
              <a:t> -</a:t>
            </a:r>
            <a:r>
              <a:rPr lang="fr-FR" sz="2000" b="1" dirty="0" err="1"/>
              <a:t>keyalg</a:t>
            </a:r>
            <a:r>
              <a:rPr lang="fr-FR" sz="2000" b="1" dirty="0"/>
              <a:t> RSA -</a:t>
            </a:r>
            <a:r>
              <a:rPr lang="fr-FR" sz="2000" b="1" dirty="0" err="1"/>
              <a:t>keysize</a:t>
            </a:r>
            <a:r>
              <a:rPr lang="fr-FR" sz="2000" b="1" dirty="0"/>
              <a:t> 2048 -</a:t>
            </a:r>
            <a:r>
              <a:rPr lang="fr-FR" sz="2000" b="1" dirty="0" err="1"/>
              <a:t>storetype</a:t>
            </a:r>
            <a:r>
              <a:rPr lang="fr-FR" sz="2000" b="1" dirty="0"/>
              <a:t> PKCS12 -</a:t>
            </a:r>
            <a:r>
              <a:rPr lang="fr-FR" sz="2000" b="1" dirty="0" err="1"/>
              <a:t>keystore</a:t>
            </a:r>
            <a:r>
              <a:rPr lang="fr-FR" sz="2000" b="1" dirty="0"/>
              <a:t> mycert.p12 </a:t>
            </a:r>
            <a:br>
              <a:rPr lang="fr-FR" sz="2000" b="1" dirty="0"/>
            </a:br>
            <a:r>
              <a:rPr lang="fr-FR" sz="2000" b="1" dirty="0"/>
              <a:t>               -</a:t>
            </a:r>
            <a:r>
              <a:rPr lang="fr-FR" sz="2000" b="1" dirty="0" err="1"/>
              <a:t>validity</a:t>
            </a:r>
            <a:r>
              <a:rPr lang="fr-FR" sz="2000" b="1" dirty="0"/>
              <a:t> 3650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96D54-022D-6873-EDEA-17C2027D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53" y="5095986"/>
            <a:ext cx="5094411" cy="1181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6E97D-C519-DD59-E21C-58DE33E67B4D}"/>
              </a:ext>
            </a:extLst>
          </p:cNvPr>
          <p:cNvSpPr txBox="1"/>
          <p:nvPr/>
        </p:nvSpPr>
        <p:spPr>
          <a:xfrm>
            <a:off x="790412" y="3429000"/>
            <a:ext cx="10470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Troubleshooting ?</a:t>
            </a:r>
          </a:p>
          <a:p>
            <a:r>
              <a:rPr lang="fr-FR" dirty="0"/>
              <a:t>"</a:t>
            </a:r>
            <a:r>
              <a:rPr lang="fr-FR" dirty="0" err="1"/>
              <a:t>keytool</a:t>
            </a:r>
            <a:r>
              <a:rPr lang="fr-FR" dirty="0"/>
              <a:t>"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tool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jdk</a:t>
            </a:r>
            <a:r>
              <a:rPr lang="fr-FR" dirty="0"/>
              <a:t>/bin directory</a:t>
            </a:r>
          </a:p>
          <a:p>
            <a:r>
              <a:rPr lang="fr-FR" dirty="0"/>
              <a:t>check  "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keytool</a:t>
            </a:r>
            <a:r>
              <a:rPr lang="fr-FR" dirty="0"/>
              <a:t>" =&gt;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"PATH"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  <a:p>
            <a:r>
              <a:rPr lang="fr-FR" dirty="0"/>
              <a:t>check "</a:t>
            </a:r>
            <a:r>
              <a:rPr lang="fr-FR" dirty="0" err="1"/>
              <a:t>echo</a:t>
            </a:r>
            <a:r>
              <a:rPr lang="fr-FR" dirty="0"/>
              <a:t> $PATH"</a:t>
            </a:r>
          </a:p>
          <a:p>
            <a:r>
              <a:rPr lang="fr-FR" dirty="0"/>
              <a:t>... to fix, use </a:t>
            </a:r>
            <a:r>
              <a:rPr lang="fr-FR" dirty="0" err="1"/>
              <a:t>windows</a:t>
            </a:r>
            <a:r>
              <a:rPr lang="fr-FR" dirty="0"/>
              <a:t> "</a:t>
            </a:r>
            <a:r>
              <a:rPr lang="fr-FR" dirty="0" err="1"/>
              <a:t>env</a:t>
            </a:r>
            <a:r>
              <a:rPr lang="fr-FR" dirty="0"/>
              <a:t>"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environement</a:t>
            </a:r>
            <a:r>
              <a:rPr lang="fr-FR" dirty="0"/>
              <a:t> variables, or  export PATH="$PATH:$JAVA_HOME/bin"</a:t>
            </a:r>
          </a:p>
        </p:txBody>
      </p:sp>
    </p:spTree>
    <p:extLst>
      <p:ext uri="{BB962C8B-B14F-4D97-AF65-F5344CB8AC3E}">
        <p14:creationId xmlns:p14="http://schemas.microsoft.com/office/powerpoint/2010/main" val="7572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4F59-F552-837A-2762-AF5103CF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DDB6-ECF0-4B52-0E1F-7D9D9A6F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6926"/>
          </a:xfrm>
        </p:spPr>
        <p:txBody>
          <a:bodyPr/>
          <a:lstStyle/>
          <a:p>
            <a:r>
              <a:rPr lang="fr-FR" dirty="0"/>
              <a:t>interactive </a:t>
            </a:r>
            <a:r>
              <a:rPr lang="fr-FR" dirty="0" err="1"/>
              <a:t>answer</a:t>
            </a:r>
            <a:r>
              <a:rPr lang="fr-FR" dirty="0"/>
              <a:t> to prompt (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ok)</a:t>
            </a:r>
            <a:br>
              <a:rPr lang="fr-FR" dirty="0"/>
            </a:br>
            <a:r>
              <a:rPr lang="fr-FR" dirty="0" err="1"/>
              <a:t>lastly</a:t>
            </a:r>
            <a:r>
              <a:rPr lang="fr-FR" dirty="0"/>
              <a:t> "Is </a:t>
            </a:r>
            <a:r>
              <a:rPr lang="fr-FR" dirty="0" err="1"/>
              <a:t>it</a:t>
            </a:r>
            <a:r>
              <a:rPr lang="fr-FR" dirty="0"/>
              <a:t> CN=.... ? " [no]:   type yes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92720-0C33-8533-2830-52286A8C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668" y="1116927"/>
            <a:ext cx="7430686" cy="5617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442C7-9648-964A-0DBD-9927FDC40188}"/>
              </a:ext>
            </a:extLst>
          </p:cNvPr>
          <p:cNvSpPr/>
          <p:nvPr/>
        </p:nvSpPr>
        <p:spPr>
          <a:xfrm>
            <a:off x="2979115" y="5741073"/>
            <a:ext cx="1241590" cy="205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39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B1E10-0DD0-7776-3A64-038A3A41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DEDE-7B87-3B2C-1D46-DC2346FD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2853"/>
          </a:xfrm>
        </p:spPr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created</a:t>
            </a:r>
            <a:r>
              <a:rPr lang="fr-FR" dirty="0"/>
              <a:t> file "mycert.p12" in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/>
              <a:t>(or move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0E32A-5A8B-E902-033B-9B56F7C2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11" y="1736496"/>
            <a:ext cx="3894157" cy="4294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4C8308-910D-FE39-6DF1-17F369F669CF}"/>
              </a:ext>
            </a:extLst>
          </p:cNvPr>
          <p:cNvSpPr/>
          <p:nvPr/>
        </p:nvSpPr>
        <p:spPr>
          <a:xfrm>
            <a:off x="4706319" y="4825139"/>
            <a:ext cx="1250196" cy="278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24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8508-B227-AC7A-6D9E-9F92CCA6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F11A-BE21-88A2-A85F-32EA6200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307305" cy="1172704"/>
          </a:xfrm>
        </p:spPr>
        <p:txBody>
          <a:bodyPr/>
          <a:lstStyle/>
          <a:p>
            <a:r>
              <a:rPr lang="fr-FR" dirty="0"/>
              <a:t>Edit 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/>
              <a:t>to configure SSL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3D87-7020-2D9A-412E-AE99226DA373}"/>
              </a:ext>
            </a:extLst>
          </p:cNvPr>
          <p:cNvSpPr txBox="1"/>
          <p:nvPr/>
        </p:nvSpPr>
        <p:spPr>
          <a:xfrm>
            <a:off x="7031064" y="342900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/>
              <a:t>server.port</a:t>
            </a:r>
            <a:r>
              <a:rPr lang="fr-FR" sz="2400" b="1" dirty="0"/>
              <a:t>=8443</a:t>
            </a:r>
          </a:p>
          <a:p>
            <a:endParaRPr lang="fr-FR" sz="2400" b="1" dirty="0"/>
          </a:p>
          <a:p>
            <a:r>
              <a:rPr lang="fr-FR" sz="2400" b="1" dirty="0" err="1"/>
              <a:t>server.ssl.enabled</a:t>
            </a:r>
            <a:r>
              <a:rPr lang="fr-FR" sz="2400" b="1" dirty="0"/>
              <a:t>=</a:t>
            </a:r>
            <a:r>
              <a:rPr lang="fr-FR" sz="2400" b="1" dirty="0" err="1"/>
              <a:t>true</a:t>
            </a:r>
            <a:endParaRPr lang="fr-FR" sz="2400" b="1" dirty="0"/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-store-type=PKCS12</a:t>
            </a:r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-store=mycert.p12</a:t>
            </a:r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-store-</a:t>
            </a:r>
            <a:r>
              <a:rPr lang="fr-FR" sz="2400" b="1" dirty="0" err="1"/>
              <a:t>password</a:t>
            </a:r>
            <a:r>
              <a:rPr lang="fr-FR" sz="2400" b="1" dirty="0"/>
              <a:t>=</a:t>
            </a:r>
            <a:r>
              <a:rPr lang="fr-FR" sz="2400" b="1" dirty="0" err="1"/>
              <a:t>password</a:t>
            </a:r>
            <a:endParaRPr lang="fr-FR" sz="2400" b="1" dirty="0"/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-alias=</a:t>
            </a:r>
            <a:r>
              <a:rPr lang="fr-FR" sz="2400" b="1" dirty="0" err="1"/>
              <a:t>mycert</a:t>
            </a:r>
            <a:endParaRPr lang="fr-F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C9E9C-00DE-574F-AAC1-15C0E84D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" y="2050454"/>
            <a:ext cx="6686821" cy="2677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E5B16-1253-B0BF-72B7-3DAC457E5D94}"/>
              </a:ext>
            </a:extLst>
          </p:cNvPr>
          <p:cNvSpPr/>
          <p:nvPr/>
        </p:nvSpPr>
        <p:spPr>
          <a:xfrm>
            <a:off x="3475062" y="3678265"/>
            <a:ext cx="2564111" cy="955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733FA-05C5-E4C7-86E4-E01BDD455F0B}"/>
              </a:ext>
            </a:extLst>
          </p:cNvPr>
          <p:cNvSpPr/>
          <p:nvPr/>
        </p:nvSpPr>
        <p:spPr>
          <a:xfrm>
            <a:off x="1062491" y="4241369"/>
            <a:ext cx="1453401" cy="23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8CB9DF-AFDE-E58F-2FB8-70EFCD9716C5}"/>
              </a:ext>
            </a:extLst>
          </p:cNvPr>
          <p:cNvCxnSpPr>
            <a:cxnSpLocks/>
          </p:cNvCxnSpPr>
          <p:nvPr/>
        </p:nvCxnSpPr>
        <p:spPr>
          <a:xfrm flipV="1">
            <a:off x="2594675" y="4107051"/>
            <a:ext cx="801954" cy="25196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5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5A6C-45FA-262D-8217-BCF9E878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Outline</a:t>
            </a:r>
            <a:r>
              <a:rPr lang="fr-FR" dirty="0"/>
              <a:t>  ( = </a:t>
            </a:r>
            <a:r>
              <a:rPr lang="fr-FR" dirty="0" err="1"/>
              <a:t>Same</a:t>
            </a:r>
            <a:r>
              <a:rPr lang="fr-FR" dirty="0"/>
              <a:t> as Course)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4D350-EA92-BA05-2AB1-F40D49E144B4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7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57EA-40F7-3282-B2DD-E147B9FB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E939-AB16-DA2A-6933-4A12D8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server, check new console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3238E-38F6-B16E-3205-3E55C209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996958"/>
            <a:ext cx="10652502" cy="5685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3F697B-C156-C744-9DE9-C7440F6F0A0B}"/>
              </a:ext>
            </a:extLst>
          </p:cNvPr>
          <p:cNvSpPr/>
          <p:nvPr/>
        </p:nvSpPr>
        <p:spPr>
          <a:xfrm>
            <a:off x="4348133" y="5770536"/>
            <a:ext cx="7005667" cy="413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88D522-2892-0844-3845-83726A52D06B}"/>
              </a:ext>
            </a:extLst>
          </p:cNvPr>
          <p:cNvSpPr/>
          <p:nvPr/>
        </p:nvSpPr>
        <p:spPr>
          <a:xfrm>
            <a:off x="8901193" y="893737"/>
            <a:ext cx="470116" cy="413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BBFBFA-0A83-FD71-1122-A3E9344D5208}"/>
              </a:ext>
            </a:extLst>
          </p:cNvPr>
          <p:cNvCxnSpPr>
            <a:cxnSpLocks/>
          </p:cNvCxnSpPr>
          <p:nvPr/>
        </p:nvCxnSpPr>
        <p:spPr>
          <a:xfrm flipH="1">
            <a:off x="7702658" y="1369017"/>
            <a:ext cx="1420678" cy="432402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98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3D02-B03A-6574-A920-75A8A6CB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E3CA-4D74-28A5-216D-11C663BF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185"/>
          </a:xfrm>
        </p:spPr>
        <p:txBody>
          <a:bodyPr/>
          <a:lstStyle/>
          <a:p>
            <a:r>
              <a:rPr lang="fr-FR" dirty="0"/>
              <a:t>port </a:t>
            </a:r>
            <a:r>
              <a:rPr lang="fr-FR" dirty="0" err="1"/>
              <a:t>changed</a:t>
            </a:r>
            <a:r>
              <a:rPr lang="fr-FR" dirty="0"/>
              <a:t> 8080 (default for http) </a:t>
            </a:r>
            <a:br>
              <a:rPr lang="fr-FR" dirty="0"/>
            </a:br>
            <a:r>
              <a:rPr lang="fr-FR" dirty="0"/>
              <a:t>-&gt; 8443 (default for https)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E9424-399D-8D9F-A694-2CBF3446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14" y="1657295"/>
            <a:ext cx="4261872" cy="4581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46E1C-1F88-3DBE-4D93-C7B906E23A8D}"/>
              </a:ext>
            </a:extLst>
          </p:cNvPr>
          <p:cNvSpPr txBox="1"/>
          <p:nvPr/>
        </p:nvSpPr>
        <p:spPr>
          <a:xfrm>
            <a:off x="909234" y="3089329"/>
            <a:ext cx="3182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</a:t>
            </a:r>
            <a:r>
              <a:rPr lang="fr-FR" dirty="0" err="1"/>
              <a:t>previous</a:t>
            </a:r>
            <a:r>
              <a:rPr lang="fr-FR" dirty="0"/>
              <a:t> port 8080</a:t>
            </a:r>
          </a:p>
          <a:p>
            <a:r>
              <a:rPr lang="fr-FR" dirty="0"/>
              <a:t>=&gt; "ERROR Connection </a:t>
            </a:r>
            <a:r>
              <a:rPr lang="fr-FR" dirty="0" err="1"/>
              <a:t>refused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OK, Normal !!</a:t>
            </a:r>
          </a:p>
        </p:txBody>
      </p:sp>
    </p:spTree>
    <p:extLst>
      <p:ext uri="{BB962C8B-B14F-4D97-AF65-F5344CB8AC3E}">
        <p14:creationId xmlns:p14="http://schemas.microsoft.com/office/powerpoint/2010/main" val="126038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2786-E1CF-4075-3E2F-B93B6923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3BD8-E16F-FF2B-D9C6-2A2CF568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209149" cy="1245030"/>
          </a:xfrm>
        </p:spPr>
        <p:txBody>
          <a:bodyPr/>
          <a:lstStyle/>
          <a:p>
            <a:r>
              <a:rPr lang="fr-FR" dirty="0"/>
              <a:t>https://localhost:8443   (self-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CERT_AUTHORITY_INVALID   ... 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C7ABD-5BE9-9098-BE6D-7E22F943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80" y="1385475"/>
            <a:ext cx="9389976" cy="51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49B6-8561-B172-0842-FC252806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113A-55FF-A685-B831-DB98A108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391904"/>
          </a:xfrm>
        </p:spPr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because</a:t>
            </a:r>
            <a:r>
              <a:rPr lang="fr-FR" dirty="0"/>
              <a:t> of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br>
              <a:rPr lang="fr-FR" dirty="0"/>
            </a:br>
            <a:r>
              <a:rPr lang="fr-FR" dirty="0"/>
              <a:t>NOT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Chrome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70051-8CC3-D680-916D-800BE1F69CB2}"/>
              </a:ext>
            </a:extLst>
          </p:cNvPr>
          <p:cNvSpPr txBox="1"/>
          <p:nvPr/>
        </p:nvSpPr>
        <p:spPr>
          <a:xfrm>
            <a:off x="2288582" y="3332136"/>
            <a:ext cx="7908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Alternatives ?</a:t>
            </a:r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pay</a:t>
            </a:r>
            <a:r>
              <a:rPr lang="fr-FR" dirty="0"/>
              <a:t> 200 EURO/</a:t>
            </a:r>
            <a:r>
              <a:rPr lang="fr-FR" dirty="0" err="1"/>
              <a:t>year</a:t>
            </a:r>
            <a:r>
              <a:rPr lang="fr-FR" dirty="0"/>
              <a:t> to have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=&gt; use GO-DADDY  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signing</a:t>
            </a:r>
            <a:r>
              <a:rPr lang="fr-FR" dirty="0"/>
              <a:t> </a:t>
            </a:r>
            <a:r>
              <a:rPr lang="fr-FR" dirty="0" err="1"/>
              <a:t>Authority</a:t>
            </a:r>
            <a:r>
              <a:rPr lang="fr-FR" dirty="0"/>
              <a:t> on internet  (</a:t>
            </a:r>
            <a:r>
              <a:rPr lang="fr-FR" dirty="0" err="1"/>
              <a:t>recognized</a:t>
            </a:r>
            <a:r>
              <a:rPr lang="fr-FR" dirty="0"/>
              <a:t> by Chrome)</a:t>
            </a:r>
          </a:p>
          <a:p>
            <a:endParaRPr lang="fr-FR" dirty="0"/>
          </a:p>
          <a:p>
            <a:r>
              <a:rPr lang="fr-FR" dirty="0"/>
              <a:t>=&gt; recompile chrome to know "</a:t>
            </a:r>
            <a:r>
              <a:rPr lang="fr-FR" dirty="0" err="1"/>
              <a:t>yourself</a:t>
            </a:r>
            <a:r>
              <a:rPr lang="fr-FR" dirty="0"/>
              <a:t>" as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authority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=&gt; click on "ADVANCED" </a:t>
            </a:r>
            <a:r>
              <a:rPr lang="fr-FR" dirty="0" err="1"/>
              <a:t>button</a:t>
            </a:r>
            <a:r>
              <a:rPr lang="fr-FR" dirty="0"/>
              <a:t> to </a:t>
            </a:r>
            <a:r>
              <a:rPr lang="fr-FR" dirty="0" err="1"/>
              <a:t>accept</a:t>
            </a:r>
            <a:r>
              <a:rPr lang="fr-FR" dirty="0"/>
              <a:t>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93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8F91E-8743-39CA-4B21-F43B29C8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EBAF-94A3-7625-12D1-819CF534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Advanced &gt; </a:t>
            </a:r>
            <a:r>
              <a:rPr lang="fr-FR" dirty="0" err="1"/>
              <a:t>Proceed</a:t>
            </a:r>
            <a:r>
              <a:rPr lang="fr-FR" dirty="0"/>
              <a:t> to (</a:t>
            </a:r>
            <a:r>
              <a:rPr lang="fr-FR" dirty="0" err="1"/>
              <a:t>unsafe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E0689-6DBF-7FAA-0852-580965AC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5"/>
          <a:stretch/>
        </p:blipFill>
        <p:spPr>
          <a:xfrm>
            <a:off x="0" y="755211"/>
            <a:ext cx="6416299" cy="4001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71F9A-BE14-D723-9C1E-C2585CA1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96" y="869685"/>
            <a:ext cx="6612678" cy="4813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647F-95C7-0612-96A5-4D3AE177D624}"/>
              </a:ext>
            </a:extLst>
          </p:cNvPr>
          <p:cNvSpPr/>
          <p:nvPr/>
        </p:nvSpPr>
        <p:spPr>
          <a:xfrm>
            <a:off x="3381365" y="4615351"/>
            <a:ext cx="45719" cy="604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7748C-4282-7F69-F556-09D4AE4E071E}"/>
              </a:ext>
            </a:extLst>
          </p:cNvPr>
          <p:cNvSpPr/>
          <p:nvPr/>
        </p:nvSpPr>
        <p:spPr>
          <a:xfrm>
            <a:off x="576879" y="4060555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7A4E0D-A91B-8879-036D-6806A93329E3}"/>
              </a:ext>
            </a:extLst>
          </p:cNvPr>
          <p:cNvCxnSpPr>
            <a:cxnSpLocks/>
          </p:cNvCxnSpPr>
          <p:nvPr/>
        </p:nvCxnSpPr>
        <p:spPr>
          <a:xfrm>
            <a:off x="1384517" y="4227283"/>
            <a:ext cx="1837588" cy="116483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24A258-FEC6-938E-D024-33F19F0E3824}"/>
              </a:ext>
            </a:extLst>
          </p:cNvPr>
          <p:cNvSpPr/>
          <p:nvPr/>
        </p:nvSpPr>
        <p:spPr>
          <a:xfrm>
            <a:off x="3359006" y="5222928"/>
            <a:ext cx="1424986" cy="33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204249-7A5F-D575-3F6D-0CB532AC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012" y="4287850"/>
            <a:ext cx="3733832" cy="22040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DB1F4A-1617-C80A-8D86-B0A64118AED5}"/>
              </a:ext>
            </a:extLst>
          </p:cNvPr>
          <p:cNvCxnSpPr>
            <a:cxnSpLocks/>
          </p:cNvCxnSpPr>
          <p:nvPr/>
        </p:nvCxnSpPr>
        <p:spPr>
          <a:xfrm flipV="1">
            <a:off x="4835653" y="4756860"/>
            <a:ext cx="4329011" cy="6352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6FDB6-C531-5C0D-B570-3B2A2221AC73}"/>
              </a:ext>
            </a:extLst>
          </p:cNvPr>
          <p:cNvSpPr/>
          <p:nvPr/>
        </p:nvSpPr>
        <p:spPr>
          <a:xfrm>
            <a:off x="9204267" y="4615351"/>
            <a:ext cx="2238647" cy="282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22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E4D28-F118-174A-C4C1-D1D3C81F9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D29C-3009-105C-BDA5-78121298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8535"/>
          </a:xfrm>
        </p:spPr>
        <p:txBody>
          <a:bodyPr/>
          <a:lstStyle/>
          <a:p>
            <a:r>
              <a:rPr lang="fr-FR" dirty="0"/>
              <a:t>Chrome </a:t>
            </a:r>
            <a:r>
              <a:rPr lang="fr-FR" dirty="0" err="1"/>
              <a:t>DevTools</a:t>
            </a:r>
            <a:r>
              <a:rPr lang="fr-FR" dirty="0"/>
              <a:t> Network </a:t>
            </a:r>
            <a:r>
              <a:rPr lang="fr-FR" dirty="0" err="1"/>
              <a:t>requests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same</a:t>
            </a:r>
            <a:r>
              <a:rPr lang="fr-FR" dirty="0"/>
              <a:t> on "https://"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73D3D-239B-13FF-94FC-B77FC99A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6" y="1348353"/>
            <a:ext cx="7710188" cy="5442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AD940-B728-5BB0-3D63-673CCEA00D9F}"/>
              </a:ext>
            </a:extLst>
          </p:cNvPr>
          <p:cNvSpPr/>
          <p:nvPr/>
        </p:nvSpPr>
        <p:spPr>
          <a:xfrm>
            <a:off x="6747360" y="3120325"/>
            <a:ext cx="1079284" cy="22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35210-2C61-C743-A743-F1D72B80EC98}"/>
              </a:ext>
            </a:extLst>
          </p:cNvPr>
          <p:cNvSpPr/>
          <p:nvPr/>
        </p:nvSpPr>
        <p:spPr>
          <a:xfrm>
            <a:off x="5061055" y="1477504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BD240F-9F48-9265-3F60-E434B0EBF479}"/>
              </a:ext>
            </a:extLst>
          </p:cNvPr>
          <p:cNvCxnSpPr>
            <a:cxnSpLocks/>
          </p:cNvCxnSpPr>
          <p:nvPr/>
        </p:nvCxnSpPr>
        <p:spPr>
          <a:xfrm flipH="1">
            <a:off x="4055390" y="1870128"/>
            <a:ext cx="1379349" cy="10745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12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B66A-50EE-5D47-DD66-BDB6731A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C6C7-6574-CBEC-EDF4-F20ACC2F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Chrome </a:t>
            </a:r>
            <a:r>
              <a:rPr lang="fr-FR" dirty="0" err="1"/>
              <a:t>DevTools</a:t>
            </a:r>
            <a:r>
              <a:rPr lang="fr-FR" dirty="0"/>
              <a:t> "Security"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43FC3-70F6-F293-D374-B238B111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36" y="964313"/>
            <a:ext cx="7921119" cy="5588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A1AE25-CFB1-599B-54CD-BA10FA3DE04C}"/>
              </a:ext>
            </a:extLst>
          </p:cNvPr>
          <p:cNvSpPr/>
          <p:nvPr/>
        </p:nvSpPr>
        <p:spPr>
          <a:xfrm>
            <a:off x="7644106" y="1141707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4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8923E-6F04-AB55-EA9C-8443394B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F9D8-65DB-D0D7-2940-2033B65F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Chrome -&gt; </a:t>
            </a:r>
            <a:r>
              <a:rPr lang="fr-FR" dirty="0" err="1"/>
              <a:t>Certificate</a:t>
            </a:r>
            <a:r>
              <a:rPr lang="fr-FR" dirty="0"/>
              <a:t>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054F4-66E0-BF53-C1E2-DA0B220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5" y="1315950"/>
            <a:ext cx="4496190" cy="4122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23DEAD-F25D-F541-8BF2-1C37CE9A1B47}"/>
              </a:ext>
            </a:extLst>
          </p:cNvPr>
          <p:cNvSpPr/>
          <p:nvPr/>
        </p:nvSpPr>
        <p:spPr>
          <a:xfrm flipH="1">
            <a:off x="4427348" y="4236203"/>
            <a:ext cx="379861" cy="276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2C264-C74E-75E8-1C8F-22F52F0F28C1}"/>
              </a:ext>
            </a:extLst>
          </p:cNvPr>
          <p:cNvSpPr/>
          <p:nvPr/>
        </p:nvSpPr>
        <p:spPr>
          <a:xfrm>
            <a:off x="1827075" y="1735809"/>
            <a:ext cx="988449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B988B6-6082-2C6B-182F-AA27EC3D642D}"/>
              </a:ext>
            </a:extLst>
          </p:cNvPr>
          <p:cNvCxnSpPr>
            <a:cxnSpLocks/>
          </p:cNvCxnSpPr>
          <p:nvPr/>
        </p:nvCxnSpPr>
        <p:spPr>
          <a:xfrm>
            <a:off x="2252420" y="2236922"/>
            <a:ext cx="743919" cy="199928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A338A-4F7D-7C8A-49D4-3A856D963026}"/>
              </a:ext>
            </a:extLst>
          </p:cNvPr>
          <p:cNvCxnSpPr>
            <a:cxnSpLocks/>
          </p:cNvCxnSpPr>
          <p:nvPr/>
        </p:nvCxnSpPr>
        <p:spPr>
          <a:xfrm>
            <a:off x="4990349" y="4439086"/>
            <a:ext cx="826682" cy="1845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FEA29-7F3F-9658-DB15-BFBC46C8E4DD}"/>
              </a:ext>
            </a:extLst>
          </p:cNvPr>
          <p:cNvSpPr txBox="1"/>
          <p:nvPr/>
        </p:nvSpPr>
        <p:spPr>
          <a:xfrm>
            <a:off x="6079343" y="4374677"/>
            <a:ext cx="527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Suggestion ...</a:t>
            </a:r>
          </a:p>
          <a:p>
            <a:r>
              <a:rPr lang="fr-FR" dirty="0"/>
              <a:t>open </a:t>
            </a:r>
            <a:r>
              <a:rPr lang="fr-FR" dirty="0" err="1"/>
              <a:t>view</a:t>
            </a:r>
            <a:r>
              <a:rPr lang="fr-FR" dirty="0"/>
              <a:t> on a real web-site, "https://www.google.fr"</a:t>
            </a:r>
          </a:p>
          <a:p>
            <a:r>
              <a:rPr lang="fr-FR" dirty="0"/>
              <a:t>to </a:t>
            </a:r>
            <a:r>
              <a:rPr lang="fr-FR" dirty="0" err="1"/>
              <a:t>see</a:t>
            </a:r>
            <a:r>
              <a:rPr lang="fr-FR" dirty="0"/>
              <a:t>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328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FC3D-E6BF-2CBF-0BA0-C05FD837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9403-CFBB-E145-487A-C8DB4F31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20C44-60FA-B61A-FB83-6788C6F4B36C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E677A6-8025-E719-9EE7-244B7A47DE8A}"/>
              </a:ext>
            </a:extLst>
          </p:cNvPr>
          <p:cNvSpPr/>
          <p:nvPr/>
        </p:nvSpPr>
        <p:spPr>
          <a:xfrm>
            <a:off x="2582775" y="3016386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D7F50E-E6A0-03FD-A55F-5C85348528C4}"/>
              </a:ext>
            </a:extLst>
          </p:cNvPr>
          <p:cNvSpPr/>
          <p:nvPr/>
        </p:nvSpPr>
        <p:spPr>
          <a:xfrm>
            <a:off x="3663144" y="3533614"/>
            <a:ext cx="6587320" cy="28553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9DB9E-037E-36D0-D79F-368AE18B5469}"/>
              </a:ext>
            </a:extLst>
          </p:cNvPr>
          <p:cNvSpPr/>
          <p:nvPr/>
        </p:nvSpPr>
        <p:spPr>
          <a:xfrm>
            <a:off x="3758716" y="1118461"/>
            <a:ext cx="6587320" cy="16233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63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F98C-DBE5-B493-82DC-84F07458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A768-E98C-6CBC-D4C4-6F09B90E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67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EEEC-21DB-C97B-CD65-53CCE018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B8AF-5981-DD48-62A1-D1DA85BB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3937B-1E73-1B53-8759-A531AB83F316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C4FF59A-6C77-F7C6-819F-0C6134C126E8}"/>
              </a:ext>
            </a:extLst>
          </p:cNvPr>
          <p:cNvSpPr/>
          <p:nvPr/>
        </p:nvSpPr>
        <p:spPr>
          <a:xfrm>
            <a:off x="2524836" y="1528549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139B2-FD37-0336-B853-D6B146C0B6AD}"/>
              </a:ext>
            </a:extLst>
          </p:cNvPr>
          <p:cNvSpPr/>
          <p:nvPr/>
        </p:nvSpPr>
        <p:spPr>
          <a:xfrm>
            <a:off x="3663144" y="2062588"/>
            <a:ext cx="6587320" cy="43263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385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7A7C-6DFA-DB37-DE4E-E67BFAF7A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73FC-5C2E-E1BF-6786-1FEF8014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1870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BEDB5-82AB-4922-BA78-0CF64379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C0D9-7F86-3901-E948-8891ABED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60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EE37-EBBC-9CCF-703B-0E0E8070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F7A3-3A3E-0448-DBB9-2BA52E1E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153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3CAD-8D75-FC8A-E0DA-E903AE014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92CE-859C-6392-64DE-E9C077B6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580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92D5B-5C37-CEA8-FB5E-4EA745CB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EABB-52DB-8379-55A8-2424DBCD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656DD-CFFF-66A3-482A-1B8663E8AF39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DF6AADB-D71A-23EF-1C77-7282AF614433}"/>
              </a:ext>
            </a:extLst>
          </p:cNvPr>
          <p:cNvSpPr/>
          <p:nvPr/>
        </p:nvSpPr>
        <p:spPr>
          <a:xfrm>
            <a:off x="2546612" y="371381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C465-A201-858D-310B-920C9814EE35}"/>
              </a:ext>
            </a:extLst>
          </p:cNvPr>
          <p:cNvSpPr/>
          <p:nvPr/>
        </p:nvSpPr>
        <p:spPr>
          <a:xfrm>
            <a:off x="3663144" y="4236203"/>
            <a:ext cx="6587320" cy="21527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A5E1F-6E6B-079D-9130-CF55ADD01DAC}"/>
              </a:ext>
            </a:extLst>
          </p:cNvPr>
          <p:cNvSpPr/>
          <p:nvPr/>
        </p:nvSpPr>
        <p:spPr>
          <a:xfrm>
            <a:off x="3758716" y="1118461"/>
            <a:ext cx="6587320" cy="23789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90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F3783-3898-39AD-B61C-082A65B9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5B92-192C-35E2-05EE-FCC29328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6412A-5167-187C-1E81-0D351A8B46CD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A9C2BC7-33D1-718A-887F-3643FCDE65D3}"/>
              </a:ext>
            </a:extLst>
          </p:cNvPr>
          <p:cNvSpPr/>
          <p:nvPr/>
        </p:nvSpPr>
        <p:spPr>
          <a:xfrm>
            <a:off x="2518528" y="4437064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EB347B-D526-58B7-1490-8E917D53B0C4}"/>
              </a:ext>
            </a:extLst>
          </p:cNvPr>
          <p:cNvSpPr/>
          <p:nvPr/>
        </p:nvSpPr>
        <p:spPr>
          <a:xfrm>
            <a:off x="3663144" y="4969790"/>
            <a:ext cx="6587320" cy="14191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BB2C8-C7BE-8E0D-4D69-7785603D5C22}"/>
              </a:ext>
            </a:extLst>
          </p:cNvPr>
          <p:cNvSpPr/>
          <p:nvPr/>
        </p:nvSpPr>
        <p:spPr>
          <a:xfrm>
            <a:off x="3758716" y="1118461"/>
            <a:ext cx="6587320" cy="31022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699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8C37-DC03-AE62-E1CD-2D3BB4A8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07C1-1DDC-FF69-556C-C313ED04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94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BCD41-1EE9-36C7-7365-D771C8746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8C36-3A0C-43ED-1522-C0AE1467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355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B834-56DA-810C-923E-DECA80915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B21C-58D1-77F6-1312-AADE40AF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9249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C4810-F72F-4974-FC4F-5C39977DE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09A-298C-1DEC-C7D4-6D7AB52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33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6EC3-AE57-5BBF-260B-3361E5BC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4112-972E-5841-3C61-5739E714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73676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Step1: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 IDE</a:t>
            </a:r>
            <a:br>
              <a:rPr lang="fr-FR" dirty="0"/>
            </a:br>
            <a:r>
              <a:rPr lang="fr-FR" dirty="0" err="1"/>
              <a:t>reopen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c:\security-course\demo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BAF9C-D653-8288-6AED-31EAF256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5" y="1415594"/>
            <a:ext cx="1066892" cy="998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4CF21A-554D-4582-C911-5464CBF3260D}"/>
              </a:ext>
            </a:extLst>
          </p:cNvPr>
          <p:cNvSpPr/>
          <p:nvPr/>
        </p:nvSpPr>
        <p:spPr>
          <a:xfrm>
            <a:off x="120253" y="1372516"/>
            <a:ext cx="1211124" cy="114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7396A-B8D0-6132-7881-1F0AE1B6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64" y="1501613"/>
            <a:ext cx="9732936" cy="51579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A49645-B0E8-1004-89B7-AEA5F06BAEC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331377" y="1942629"/>
            <a:ext cx="1463484" cy="180639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56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2B3CB-E828-13E9-0245-6AEE363A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63AE-250B-A2E1-9763-D052B84B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F440A-8E45-7454-AA16-6E01492ABFE7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A2B5FB6-BD4F-6111-43BA-114181DE672C}"/>
              </a:ext>
            </a:extLst>
          </p:cNvPr>
          <p:cNvSpPr/>
          <p:nvPr/>
        </p:nvSpPr>
        <p:spPr>
          <a:xfrm>
            <a:off x="2582775" y="3016386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F86EB-30A4-05D8-88CB-DCB0DD0E37C7}"/>
              </a:ext>
            </a:extLst>
          </p:cNvPr>
          <p:cNvSpPr/>
          <p:nvPr/>
        </p:nvSpPr>
        <p:spPr>
          <a:xfrm>
            <a:off x="3663144" y="3533614"/>
            <a:ext cx="6587320" cy="28553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E1FE54-DBE6-564A-4203-E3364D0ED722}"/>
              </a:ext>
            </a:extLst>
          </p:cNvPr>
          <p:cNvSpPr/>
          <p:nvPr/>
        </p:nvSpPr>
        <p:spPr>
          <a:xfrm>
            <a:off x="3758716" y="1118461"/>
            <a:ext cx="6587320" cy="16233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9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B005B-F5E6-C3C4-4CC9-D01905D9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0E67-FCE0-0B25-15BF-BC6166D1D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8845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FD36E-AC18-D56F-C1D0-344CE36D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34BE-E8D6-01AC-03D5-521A7CB9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6570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B6B71-B116-3CB7-D60B-C36C7E02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6AC5-F934-3513-2928-AE9063EE0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806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240B-74E3-A0B8-7D27-A1B0141B4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9C4F-EFFD-4A8F-90C8-B9DFF58E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1597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648FF-5FBD-8222-B791-492ACB354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CD50-6813-18F7-D860-B0CA8D42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173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D55DB-23BE-310A-0748-7E115B4B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6A9E-6C3F-7846-A5BD-255AF4B7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8608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B387-F3EF-FBE9-139E-66D5AF00D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EE29-E8A2-91A7-1919-1A825635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73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73C51-EF77-D08A-C8CD-F78270CB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A29D-B78C-F5B0-467E-AC325526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8093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A688D-7467-D37E-BE73-A155D9AF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8B13-F4A3-9A5A-C715-1FF0E8B7D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18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B6F1-60F5-C227-0A1F-49571781B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7965-ACC0-DC1F-C2A1-29417117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1895958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2: check file</a:t>
            </a:r>
            <a:br>
              <a:rPr lang="fr-FR" dirty="0"/>
            </a:br>
            <a:r>
              <a:rPr lang="fr-FR" dirty="0"/>
              <a:t>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/>
              <a:t>for "user" / "password123"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EA0B7-9853-9214-7D84-986C93EA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85" y="2475780"/>
            <a:ext cx="8401778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3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5DDD1-D041-F556-021D-2AC019C85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1AF3-8E99-E07F-6731-7FC5A350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589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94D6A-3AE1-34D6-8564-F09DDB2DA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8C60-534C-3C47-EBF8-6B7C591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0899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0D032-90EC-F44F-4183-B3C7C1C9E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41B-F60E-59F2-253B-2B5B68E2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4392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3E7FB-E0BD-66C0-0D8D-F5680508B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B26F-4631-A053-CE62-EEAF64614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997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B869B-F35E-DFDA-A6C3-DE62785AB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CF8C-9338-8AEA-D856-5C2FEE61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158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F9C9A-1AB2-1170-8B3E-F32A89A8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FEA2-C476-F897-770A-510CEA04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153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47FE4-0DBC-D2DF-F279-E9A9B184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F61D-F3FC-AB86-C875-E42D2150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6937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5EF1-67E9-2ABE-D504-029866E1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EFB2-2D46-2362-DC48-380DC8C8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6386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BF53-E233-84A5-0B83-D57BF6D8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37A9-9925-0CD0-3904-2BE1392B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6669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0C4BF-99B8-83F1-8FD9-7613A0F4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5E0F-CB35-22A4-A667-111FFB44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76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652B6-F84B-B722-1E07-279C5DEAF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809D-42A9-A643-D5AA-C1F3C783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3375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webapp</a:t>
            </a:r>
            <a:r>
              <a:rPr lang="fr-FR" dirty="0"/>
              <a:t>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174CE-3AD0-EAC5-D01E-4D749A6F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86" y="1637653"/>
            <a:ext cx="8966251" cy="47640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0657D6-0DDD-5726-E13B-1CD05A08C252}"/>
              </a:ext>
            </a:extLst>
          </p:cNvPr>
          <p:cNvSpPr/>
          <p:nvPr/>
        </p:nvSpPr>
        <p:spPr>
          <a:xfrm>
            <a:off x="7537342" y="1573992"/>
            <a:ext cx="1470863" cy="368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BE47-D71C-501D-FFAE-CB5C6814FDDB}"/>
              </a:ext>
            </a:extLst>
          </p:cNvPr>
          <p:cNvSpPr/>
          <p:nvPr/>
        </p:nvSpPr>
        <p:spPr>
          <a:xfrm>
            <a:off x="4424766" y="3060540"/>
            <a:ext cx="405539" cy="230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A1A74-E63B-3F83-D0EF-E09CCC50743F}"/>
              </a:ext>
            </a:extLst>
          </p:cNvPr>
          <p:cNvSpPr/>
          <p:nvPr/>
        </p:nvSpPr>
        <p:spPr>
          <a:xfrm>
            <a:off x="2200759" y="3977523"/>
            <a:ext cx="266054" cy="207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491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09C7A-686E-FBFE-76E9-33A1E437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4DF5-7297-9651-582D-A9868F51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534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A449-C22A-F2C3-85FB-D7775D05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0BAF-A1FF-6288-E75B-CAF60913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930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17559-8088-4DF5-973F-C3BC88D8F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D20D-73B9-6090-E02C-67A51D71E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694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48E00-724F-5F78-A0D2-B698ABF8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0E55-2800-817F-75FA-58B220BD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3143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735E3-00FC-17F5-402F-3635B685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803E-0C50-2FF3-BB05-3594E08E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0759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8834D-03F4-3955-0395-99EA656DC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17AF-1B3A-61EE-A4E3-79524CC1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439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34FB-7C7E-EBC4-C0A7-89BDE0F5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2E6F-52B9-C430-C719-A4F3D308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5945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EE33-AB7D-2E69-A846-4D7DFDA1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1366-8A37-EDCA-CA77-D8157179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637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24FAB-AEFA-795F-3284-957E1CBD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8B6D-246A-847B-50BC-C67BABD1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06062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EA739-89C9-A51D-65F5-489220E3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3027-B5A8-CD0D-D24A-E7FAF63B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137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59DA1-86BF-A6FC-3E67-01F6096A6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51D3-A836-8535-FB95-42CD3509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014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Install (</a:t>
            </a:r>
            <a:r>
              <a:rPr lang="fr-FR" dirty="0" err="1"/>
              <a:t>unix</a:t>
            </a:r>
            <a:r>
              <a:rPr lang="fr-FR" dirty="0"/>
              <a:t>) 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tools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curl</a:t>
            </a:r>
            <a:r>
              <a:rPr lang="fr-FR" dirty="0"/>
              <a:t>" and "base64"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6A07B-A8D2-6A01-F7FE-47DE400B24B0}"/>
              </a:ext>
            </a:extLst>
          </p:cNvPr>
          <p:cNvSpPr txBox="1"/>
          <p:nvPr/>
        </p:nvSpPr>
        <p:spPr>
          <a:xfrm>
            <a:off x="787650" y="1709371"/>
            <a:ext cx="7322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linux =&gt;  </a:t>
            </a:r>
            <a:r>
              <a:rPr lang="fr-FR" sz="2400" dirty="0" err="1"/>
              <a:t>built-in</a:t>
            </a:r>
            <a:r>
              <a:rPr lang="fr-FR" sz="2400" dirty="0"/>
              <a:t> </a:t>
            </a:r>
            <a:r>
              <a:rPr lang="fr-FR" sz="2400" dirty="0" err="1"/>
              <a:t>tools</a:t>
            </a:r>
            <a:r>
              <a:rPr lang="fr-FR" sz="2400" dirty="0"/>
              <a:t> on system</a:t>
            </a:r>
          </a:p>
          <a:p>
            <a:endParaRPr lang="fr-FR" sz="2400" dirty="0"/>
          </a:p>
          <a:p>
            <a:r>
              <a:rPr lang="fr-FR" sz="2400" dirty="0"/>
              <a:t>on mac =&gt; </a:t>
            </a:r>
            <a:r>
              <a:rPr lang="fr-FR" sz="2400" dirty="0" err="1"/>
              <a:t>same</a:t>
            </a:r>
            <a:r>
              <a:rPr lang="fr-FR" sz="2400" dirty="0"/>
              <a:t>  (or use "</a:t>
            </a:r>
            <a:r>
              <a:rPr lang="fr-FR" sz="2400" dirty="0" err="1"/>
              <a:t>brew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" ?)</a:t>
            </a:r>
          </a:p>
          <a:p>
            <a:endParaRPr lang="fr-FR" sz="2400" dirty="0"/>
          </a:p>
          <a:p>
            <a:r>
              <a:rPr lang="fr-FR" sz="2400" dirty="0"/>
              <a:t>on </a:t>
            </a:r>
            <a:r>
              <a:rPr lang="fr-FR" sz="2400" dirty="0" err="1"/>
              <a:t>windows</a:t>
            </a:r>
            <a:r>
              <a:rPr lang="fr-FR" sz="2400" dirty="0"/>
              <a:t> =&gt;  </a:t>
            </a:r>
            <a:r>
              <a:rPr lang="fr-FR" sz="2400" dirty="0" err="1"/>
              <a:t>recommended</a:t>
            </a:r>
            <a:r>
              <a:rPr lang="fr-FR" sz="2400" dirty="0"/>
              <a:t> solution:  </a:t>
            </a:r>
            <a:r>
              <a:rPr lang="fr-FR" sz="2400" dirty="0" err="1"/>
              <a:t>install</a:t>
            </a:r>
            <a:r>
              <a:rPr lang="fr-FR" sz="2400" dirty="0"/>
              <a:t> "</a:t>
            </a:r>
            <a:r>
              <a:rPr lang="fr-FR" sz="2400" dirty="0" err="1"/>
              <a:t>cmder</a:t>
            </a:r>
            <a:r>
              <a:rPr lang="fr-FR" sz="2400" dirty="0"/>
              <a:t>"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11D1C-EC45-2D30-707B-E9920102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35" y="4141382"/>
            <a:ext cx="4630370" cy="2030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9E26C-0C2C-CF99-7F9E-399BD30C3C22}"/>
              </a:ext>
            </a:extLst>
          </p:cNvPr>
          <p:cNvSpPr txBox="1"/>
          <p:nvPr/>
        </p:nvSpPr>
        <p:spPr>
          <a:xfrm>
            <a:off x="8273459" y="3063588"/>
            <a:ext cx="3581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https://cmder.app/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7E981-564D-BE6D-1300-E65D1DE60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00" y="4013894"/>
            <a:ext cx="4143800" cy="27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4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6A0B9-A97F-CF5E-BF4C-DF83D8B8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8873-A20D-BB5B-CB24-7ADE5B31C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8703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BFE03-E283-F9B3-E008-8ACEF441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BF69F-5206-0C79-A9CF-0279E35C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296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0B33F-EE4D-13F3-DC16-63667397D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8105-B221-BDD7-116F-95A6B118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1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D637-0165-4CA9-170C-56AE431EE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96BE-55BB-D5EA-6860-155EB8F1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592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C34B-2E5C-78F5-60C6-4C776F0D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B178-C297-55A9-A776-7D07108D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824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019ED-0D94-132A-40B7-0991F920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691C-57F7-B4C7-48C6-472F14CA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5221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6897-115F-4D66-E4E5-97580A733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980C-7821-11B7-934C-C1933214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27249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4D459-813F-1D77-1F0B-F9938B3E1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E92B-A149-3788-0EC3-9424CCED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54978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D318-2D74-EF20-C5F3-B5C3F07D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ED8A-FF64-6D7F-3BCF-BA97C4A1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42605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ACC1-3298-5603-C3C2-D322B30F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C4C7-2807-99B5-C509-80900445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917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BF495-F17E-C839-BDCD-463C3292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7577-EA99-E762-0F30-AD7D4579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Launch </a:t>
            </a:r>
            <a:r>
              <a:rPr lang="fr-FR" dirty="0" err="1"/>
              <a:t>cmder</a:t>
            </a:r>
            <a:r>
              <a:rPr lang="fr-FR" dirty="0"/>
              <a:t> console, test "</a:t>
            </a:r>
            <a:r>
              <a:rPr lang="fr-FR" dirty="0" err="1"/>
              <a:t>curl</a:t>
            </a:r>
            <a:r>
              <a:rPr lang="fr-FR" dirty="0"/>
              <a:t> --help"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63ABF-B02C-AFCC-4B3E-2564A2F1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6" y="1825763"/>
            <a:ext cx="788738" cy="7887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3CB5E-04C4-EB00-A4FE-0C09CF72A14F}"/>
              </a:ext>
            </a:extLst>
          </p:cNvPr>
          <p:cNvSpPr/>
          <p:nvPr/>
        </p:nvSpPr>
        <p:spPr>
          <a:xfrm>
            <a:off x="572145" y="1781929"/>
            <a:ext cx="998349" cy="89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20EF12-3889-727B-449F-A63BE594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03" y="1093233"/>
            <a:ext cx="6017895" cy="3042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2329F-1FC6-E5EC-AEFC-93EDFC2F4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504" y="2526224"/>
            <a:ext cx="8217564" cy="41278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360E38-275C-5329-DE20-540E05F1AD4F}"/>
              </a:ext>
            </a:extLst>
          </p:cNvPr>
          <p:cNvCxnSpPr>
            <a:cxnSpLocks/>
          </p:cNvCxnSpPr>
          <p:nvPr/>
        </p:nvCxnSpPr>
        <p:spPr>
          <a:xfrm flipV="1">
            <a:off x="1587285" y="1781929"/>
            <a:ext cx="1083590" cy="35654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9D3D2-E0DA-0486-2842-F050493F2F4B}"/>
              </a:ext>
            </a:extLst>
          </p:cNvPr>
          <p:cNvSpPr/>
          <p:nvPr/>
        </p:nvSpPr>
        <p:spPr>
          <a:xfrm>
            <a:off x="4020517" y="3177906"/>
            <a:ext cx="1119754" cy="25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22166-FE15-764D-4D95-BF7C8E497B0D}"/>
              </a:ext>
            </a:extLst>
          </p:cNvPr>
          <p:cNvCxnSpPr>
            <a:cxnSpLocks/>
          </p:cNvCxnSpPr>
          <p:nvPr/>
        </p:nvCxnSpPr>
        <p:spPr>
          <a:xfrm>
            <a:off x="3058332" y="1825763"/>
            <a:ext cx="1172705" cy="126356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896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3151-A526-1BE4-8403-2BB592DB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E66D-9AD4-DF09-6167-92A1D370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058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5E29A-F8C4-675D-3EB0-363B4420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0D1C-9D20-FF4C-D630-2E5597B2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93527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D203E-E9C5-6EEE-7892-DAA5472A1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26FE-657C-F63A-4034-C7CC523E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137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7B40C-DD02-86B0-CC69-9941AB9E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92DE-1230-9A59-016C-06F6D58B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4716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30F5-DB13-5FAE-0901-8D6477E5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1EB2-C565-D452-4159-6F9D9954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19324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8358-C3F1-FEC8-4768-C20938FA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5F6-56D4-5F77-638C-73FA01DB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3266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F89B-1894-DEFD-5A8C-47CD2F291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CAFD-75C5-B0FB-3DBD-FF1CB9F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91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6BCC-1C99-E6CE-3FC8-B2172289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152F-A3BB-DDE3-88DD-F4DE29CE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353800" cy="893736"/>
          </a:xfrm>
        </p:spPr>
        <p:txBody>
          <a:bodyPr/>
          <a:lstStyle/>
          <a:p>
            <a:r>
              <a:rPr lang="fr-FR" dirty="0" err="1"/>
              <a:t>curl</a:t>
            </a:r>
            <a:r>
              <a:rPr lang="fr-FR" dirty="0"/>
              <a:t>  main arguments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7066F-D28B-3D86-8E46-31CB9720F441}"/>
              </a:ext>
            </a:extLst>
          </p:cNvPr>
          <p:cNvSpPr txBox="1"/>
          <p:nvPr/>
        </p:nvSpPr>
        <p:spPr>
          <a:xfrm>
            <a:off x="1952787" y="1870129"/>
            <a:ext cx="84118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curl</a:t>
            </a:r>
            <a:r>
              <a:rPr lang="fr-FR" sz="2800" dirty="0"/>
              <a:t>  -v                                     &lt;= for </a:t>
            </a:r>
            <a:r>
              <a:rPr lang="fr-FR" sz="2800" dirty="0" err="1"/>
              <a:t>verbose</a:t>
            </a:r>
            <a:endParaRPr lang="fr-FR" sz="2800" dirty="0"/>
          </a:p>
          <a:p>
            <a:r>
              <a:rPr lang="fr-FR" sz="2800" dirty="0"/>
              <a:t>        -k                                      &lt;= </a:t>
            </a:r>
            <a:r>
              <a:rPr lang="fr-FR" sz="2800" dirty="0" err="1"/>
              <a:t>accept</a:t>
            </a:r>
            <a:r>
              <a:rPr lang="fr-FR" sz="2800" dirty="0"/>
              <a:t> all https </a:t>
            </a:r>
            <a:r>
              <a:rPr lang="fr-FR" sz="2800" dirty="0" err="1"/>
              <a:t>certificate</a:t>
            </a:r>
            <a:endParaRPr lang="fr-FR" sz="2800" dirty="0"/>
          </a:p>
          <a:p>
            <a:r>
              <a:rPr lang="fr-FR" sz="2800" dirty="0"/>
              <a:t>         -u   "</a:t>
            </a:r>
            <a:r>
              <a:rPr lang="fr-FR" sz="2800" dirty="0" err="1"/>
              <a:t>user:password</a:t>
            </a:r>
            <a:r>
              <a:rPr lang="fr-FR" sz="2800" dirty="0"/>
              <a:t>"    &lt;=  basic user </a:t>
            </a:r>
            <a:r>
              <a:rPr lang="fr-FR" sz="2800" dirty="0" err="1"/>
              <a:t>authentication</a:t>
            </a:r>
            <a:endParaRPr lang="fr-FR" sz="2800" dirty="0"/>
          </a:p>
          <a:p>
            <a:r>
              <a:rPr lang="fr-FR" sz="2800" dirty="0"/>
              <a:t>        -x POST, PUT, DELETE    &lt;= http </a:t>
            </a:r>
            <a:r>
              <a:rPr lang="fr-FR" sz="2800" dirty="0" err="1"/>
              <a:t>verb</a:t>
            </a:r>
            <a:endParaRPr lang="fr-FR" sz="2800" dirty="0"/>
          </a:p>
          <a:p>
            <a:r>
              <a:rPr lang="fr-FR" sz="2800" dirty="0"/>
              <a:t>        -H  "</a:t>
            </a:r>
            <a:r>
              <a:rPr lang="fr-FR" sz="2800" dirty="0" err="1"/>
              <a:t>header:value</a:t>
            </a:r>
            <a:r>
              <a:rPr lang="fr-FR" sz="2800" dirty="0"/>
              <a:t>"        &lt;= http header</a:t>
            </a:r>
          </a:p>
          <a:p>
            <a:r>
              <a:rPr lang="fr-FR" sz="2800" dirty="0"/>
              <a:t>        url                                     &lt;= http url</a:t>
            </a:r>
          </a:p>
          <a:p>
            <a:r>
              <a:rPr lang="fr-FR" sz="2800" dirty="0"/>
              <a:t>        -d                                      &lt;= http </a:t>
            </a:r>
            <a:r>
              <a:rPr lang="fr-FR" sz="2800" dirty="0" err="1"/>
              <a:t>request</a:t>
            </a:r>
            <a:r>
              <a:rPr lang="fr-FR" sz="2800" dirty="0"/>
              <a:t> body data</a:t>
            </a:r>
          </a:p>
        </p:txBody>
      </p:sp>
    </p:spTree>
    <p:extLst>
      <p:ext uri="{BB962C8B-B14F-4D97-AF65-F5344CB8AC3E}">
        <p14:creationId xmlns:p14="http://schemas.microsoft.com/office/powerpoint/2010/main" val="3843571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1060</Words>
  <Application>Microsoft Office PowerPoint</Application>
  <PresentationFormat>Widescreen</PresentationFormat>
  <Paragraphs>171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TD2 (Password Management)</vt:lpstr>
      <vt:lpstr>Outline  ( = Same as Course)</vt:lpstr>
      <vt:lpstr>Outline</vt:lpstr>
      <vt:lpstr>Pre-Requisite Step1: relaunch your IntelliJ IDE reopen project c:\security-course\demo</vt:lpstr>
      <vt:lpstr>Pre-Requisite Step 2: check file src/main/resources/application.properties for "user" / "password123"</vt:lpstr>
      <vt:lpstr>Pre-Requisite Step 3: relaunch webapp server</vt:lpstr>
      <vt:lpstr>Pre-Requisite : Install (unix) shell tools "curl" and "base64"</vt:lpstr>
      <vt:lpstr>Launch cmder console, test "curl --help"</vt:lpstr>
      <vt:lpstr>curl  main arguments</vt:lpstr>
      <vt:lpstr>Test different curl requests..  http://localhost:8080/index.html</vt:lpstr>
      <vt:lpstr>Explain different Http response status 200, 301, 400, 403, 404, ...</vt:lpstr>
      <vt:lpstr>curl -v -u "user:password123" =&gt; see Http Header "Authorization: Basic ..."</vt:lpstr>
      <vt:lpstr>Encode / Decode base64 password,  using "base64 -d"</vt:lpstr>
      <vt:lpstr>Test curl Basic Authorization Header  (base64)</vt:lpstr>
      <vt:lpstr>Outline</vt:lpstr>
      <vt:lpstr>Generate your Https self-signed certificate</vt:lpstr>
      <vt:lpstr>interactive answer to prompt (any is ok) lastly "Is it CN=.... ? " [no]:   type yes !!</vt:lpstr>
      <vt:lpstr>Check created file "mycert.p12" in project (or move it in your project)</vt:lpstr>
      <vt:lpstr>Edit src/main/resources/application.properties to configure SSL</vt:lpstr>
      <vt:lpstr>Relaunch server, check new console log</vt:lpstr>
      <vt:lpstr>port changed 8080 (default for http)  -&gt; 8443 (default for https)</vt:lpstr>
      <vt:lpstr>https://localhost:8443   (self-signed certificate) CERT_AUTHORITY_INVALID   ... OK</vt:lpstr>
      <vt:lpstr>Why ? ... because of self-signed certificate NOT built-in recognized in your Chrome</vt:lpstr>
      <vt:lpstr>Advanced &gt; Proceed to (unsafe)</vt:lpstr>
      <vt:lpstr>Chrome DevTools Network requests  ... same on "https://"</vt:lpstr>
      <vt:lpstr>Chrome DevTools "Security" tab</vt:lpstr>
      <vt:lpstr>See Also Chrome -&gt; Certificate Details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5</cp:revision>
  <dcterms:created xsi:type="dcterms:W3CDTF">2025-01-30T08:52:48Z</dcterms:created>
  <dcterms:modified xsi:type="dcterms:W3CDTF">2025-01-30T11:00:34Z</dcterms:modified>
</cp:coreProperties>
</file>